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906" r:id="rId2"/>
    <p:sldId id="322" r:id="rId3"/>
    <p:sldId id="903" r:id="rId4"/>
    <p:sldId id="905" r:id="rId5"/>
    <p:sldId id="901" r:id="rId6"/>
    <p:sldId id="904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D6"/>
    <a:srgbClr val="DEEBF7"/>
    <a:srgbClr val="E2F0D9"/>
    <a:srgbClr val="A9D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viewProps.xml" Type="http://schemas.openxmlformats.org/officeDocument/2006/relationships/viewProps"/><Relationship Id="rId11" Target="theme/theme1.xml" Type="http://schemas.openxmlformats.org/officeDocument/2006/relationships/theme"/><Relationship Id="rId12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notesMasters/notesMaster1.xml" Type="http://schemas.openxmlformats.org/officeDocument/2006/relationships/notesMaster"/><Relationship Id="rId9" Target="presProps.xml" Type="http://schemas.openxmlformats.org/officeDocument/2006/relationships/presProp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6B118-FDA1-4ED1-AD5E-FC641AE9BA5F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44061-0EEE-4F05-99A8-EAD434BEC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7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8E47E-BC99-4CB2-BFC4-E57C7FD6221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900896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2023/07/01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UTokyo GTIE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10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2023/07/01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UTokyo GTIE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212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2023/07/01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UTokyo GTIE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65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2023/07/01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UTokyo GTIE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61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2023/07/01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UTokyo GTIE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07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2023/07/01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UTokyo GTIE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84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2023/07/01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UTokyo GTIE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37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2023/07/01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UTokyo GTIE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76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2023/07/01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UTokyo GTIE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56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2023/07/01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UTokyo GTIE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070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2023/07/01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UTokyo GTIE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81865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2023/07/01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UTokyo GTIE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034E5-0347-46AB-A3EC-BF8B6C4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63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Relationship Id="rId3" Target="../media/image1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8.png" Type="http://schemas.openxmlformats.org/officeDocument/2006/relationships/image"/><Relationship Id="rId3" Target="../media/image9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8.png" Type="http://schemas.openxmlformats.org/officeDocument/2006/relationships/image"/><Relationship Id="rId3" Target="../media/image1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68" y="2503364"/>
            <a:ext cx="12025012" cy="1314669"/>
          </a:xfrm>
        </p:spPr>
        <p:txBody>
          <a:bodyPr>
            <a:normAutofit fontScale="90000"/>
          </a:bodyPr>
          <a:lstStyle/>
          <a:p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Team Code Name: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XX-XX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465893"/>
            <a:ext cx="9144000" cy="862935"/>
          </a:xfrm>
        </p:spPr>
        <p:txBody>
          <a:bodyPr>
            <a:normAutofit lnSpcReduction="10000"/>
          </a:bodyPr>
          <a:lstStyle/>
          <a:p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現在のチーム全員の所属と氏名と主な担当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34D64B0-D8F7-05A9-2508-86F274BA31E5}"/>
              </a:ext>
            </a:extLst>
          </p:cNvPr>
          <p:cNvSpPr txBox="1"/>
          <p:nvPr/>
        </p:nvSpPr>
        <p:spPr>
          <a:xfrm>
            <a:off x="1079090" y="1069933"/>
            <a:ext cx="9588910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タイトルから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どういう研究成果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を活用した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ビジネス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（何を製品・サービスにして誰に売るか）がわかる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短め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のものが望ましい。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研究的タイトル（例）：少ない学習プロセスで実現可能な医療画像判別アルゴリズム開発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ビジネス的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タイトル（例）：希少疾患に適用可能な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医療画像支援システム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英文タイトルも日本語のタイトルの下に記載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8" descr="QR コード&#10;&#10;中程度の精度で自動的に生成された説明">
            <a:extLst>
              <a:ext uri="{FF2B5EF4-FFF2-40B4-BE49-F238E27FC236}">
                <a16:creationId xmlns:a16="http://schemas.microsoft.com/office/drawing/2014/main" id="{6D6E059A-F4E4-5D0C-703F-7654E8051F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709" y="79962"/>
            <a:ext cx="991257" cy="1429341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580AFEB-B6B1-7391-EB48-617EE83DF527}"/>
              </a:ext>
            </a:extLst>
          </p:cNvPr>
          <p:cNvSpPr txBox="1"/>
          <p:nvPr/>
        </p:nvSpPr>
        <p:spPr>
          <a:xfrm>
            <a:off x="6312310" y="262075"/>
            <a:ext cx="3746090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赤枠等のコメントは削除した上で、スライドを作成し提出お願いします。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B55077F-33FC-E350-A5D6-63DFC3927E24}"/>
              </a:ext>
            </a:extLst>
          </p:cNvPr>
          <p:cNvSpPr txBox="1"/>
          <p:nvPr/>
        </p:nvSpPr>
        <p:spPr>
          <a:xfrm>
            <a:off x="7185860" y="3095046"/>
            <a:ext cx="4418535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en-US" altLang="ja-JP" sz="16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rd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phase</a:t>
            </a:r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から参加される方はコードの記載不要</a:t>
            </a:r>
            <a:endParaRPr kumimoji="1" lang="ja-JP" altLang="en-US" sz="16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9770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7505" y="39837"/>
            <a:ext cx="12103099" cy="938733"/>
          </a:xfrm>
        </p:spPr>
        <p:txBody>
          <a:bodyPr>
            <a:normAutofit/>
          </a:bodyPr>
          <a:lstStyle/>
          <a:p>
            <a:r>
              <a:rPr lang="ja-JP" altLang="en-US" sz="3200" b="1" dirty="0">
                <a:solidFill>
                  <a:schemeClr val="accent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テンプレートスライド</a:t>
            </a:r>
            <a:r>
              <a:rPr lang="en-US" altLang="ja-JP" sz="3200" b="1" dirty="0">
                <a:solidFill>
                  <a:schemeClr val="accent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3200" b="1" dirty="0">
                <a:solidFill>
                  <a:schemeClr val="accent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１（課題の定義）</a:t>
            </a:r>
            <a:endParaRPr kumimoji="1" lang="ja-JP" altLang="en-US" sz="1800" dirty="0">
              <a:solidFill>
                <a:schemeClr val="accent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7777113" y="1577751"/>
            <a:ext cx="4315750" cy="3880369"/>
            <a:chOff x="6914728" y="1577751"/>
            <a:chExt cx="5178135" cy="4532411"/>
          </a:xfrm>
        </p:grpSpPr>
        <p:sp>
          <p:nvSpPr>
            <p:cNvPr id="23" name="正方形/長方形 22"/>
            <p:cNvSpPr/>
            <p:nvPr/>
          </p:nvSpPr>
          <p:spPr>
            <a:xfrm>
              <a:off x="6914728" y="1613457"/>
              <a:ext cx="5178135" cy="4489631"/>
            </a:xfrm>
            <a:prstGeom prst="rect">
              <a:avLst/>
            </a:prstGeom>
            <a:solidFill>
              <a:srgbClr val="E2F0D9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6" name="コンテンツ プレースホルダー 2"/>
            <p:cNvSpPr txBox="1">
              <a:spLocks/>
            </p:cNvSpPr>
            <p:nvPr/>
          </p:nvSpPr>
          <p:spPr>
            <a:xfrm>
              <a:off x="10689291" y="1577751"/>
              <a:ext cx="1329018" cy="48726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ja-JP" altLang="en-US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市場</a:t>
              </a:r>
              <a:r>
                <a:rPr lang="en-US" altLang="ja-JP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 </a:t>
              </a:r>
              <a:endParaRPr lang="ja-JP" altLang="en-US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8" name="楕円 7"/>
            <p:cNvSpPr/>
            <p:nvPr/>
          </p:nvSpPr>
          <p:spPr>
            <a:xfrm>
              <a:off x="7283846" y="2100726"/>
              <a:ext cx="4076700" cy="40094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cxnSp>
          <p:nvCxnSpPr>
            <p:cNvPr id="13" name="直線コネクタ 12"/>
            <p:cNvCxnSpPr/>
            <p:nvPr/>
          </p:nvCxnSpPr>
          <p:spPr>
            <a:xfrm flipH="1">
              <a:off x="9269828" y="2407920"/>
              <a:ext cx="1146712" cy="1625793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H="1">
              <a:off x="7283846" y="4039574"/>
              <a:ext cx="1935480" cy="1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 flipV="1">
              <a:off x="9269828" y="4078288"/>
              <a:ext cx="1064798" cy="166127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コンテンツ プレースホルダー 2"/>
            <p:cNvSpPr txBox="1">
              <a:spLocks/>
            </p:cNvSpPr>
            <p:nvPr/>
          </p:nvSpPr>
          <p:spPr>
            <a:xfrm>
              <a:off x="9953965" y="3766213"/>
              <a:ext cx="1700860" cy="75051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ja-JP" altLang="en-US" sz="2400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顧客</a:t>
              </a:r>
              <a:endPara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pic>
          <p:nvPicPr>
            <p:cNvPr id="31" name="図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44411" y="3205165"/>
              <a:ext cx="1230162" cy="1747729"/>
            </a:xfrm>
            <a:prstGeom prst="rect">
              <a:avLst/>
            </a:prstGeom>
          </p:spPr>
        </p:pic>
      </p:grpSp>
      <p:pic>
        <p:nvPicPr>
          <p:cNvPr id="32" name="図 31" descr="QR コード&#10;&#10;中程度の精度で自動的に生成された説明">
            <a:extLst>
              <a:ext uri="{FF2B5EF4-FFF2-40B4-BE49-F238E27FC236}">
                <a16:creationId xmlns:a16="http://schemas.microsoft.com/office/drawing/2014/main" id="{D6C9E1FA-35EB-C34B-A3CD-1D7A715146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709" y="79962"/>
            <a:ext cx="991257" cy="1429341"/>
          </a:xfrm>
          <a:prstGeom prst="rect">
            <a:avLst/>
          </a:prstGeom>
        </p:spPr>
      </p:pic>
      <p:sp>
        <p:nvSpPr>
          <p:cNvPr id="18" name="コンテンツ プレースホルダー 17">
            <a:extLst>
              <a:ext uri="{FF2B5EF4-FFF2-40B4-BE49-F238E27FC236}">
                <a16:creationId xmlns:a16="http://schemas.microsoft.com/office/drawing/2014/main" id="{3D20085A-21AE-9D47-AA89-9F486A5B9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394" y="1700137"/>
            <a:ext cx="7081262" cy="4656213"/>
          </a:xfrm>
        </p:spPr>
        <p:txBody>
          <a:bodyPr>
            <a:normAutofit/>
          </a:bodyPr>
          <a:lstStyle/>
          <a:p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誰がどういう課題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を持っているか？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r>
              <a:rPr lang="ja-JP" altLang="en-US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課題の</a:t>
            </a:r>
            <a:r>
              <a:rPr lang="ja-JP" altLang="en-US" sz="28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深刻度</a:t>
            </a:r>
            <a:endParaRPr lang="en-US" altLang="ja-JP" sz="2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endParaRPr lang="en-US" altLang="ja-JP" sz="2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r>
              <a:rPr lang="ja-JP" altLang="en-US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課題が未解決な</a:t>
            </a:r>
            <a:r>
              <a:rPr lang="ja-JP" altLang="en-US" sz="28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根本原因</a:t>
            </a:r>
            <a:endParaRPr lang="en-US" altLang="ja-JP" sz="2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endParaRPr lang="en-US" altLang="ja-JP" sz="2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r>
              <a:rPr lang="ja-JP" altLang="en-US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課題をもつ</a:t>
            </a:r>
            <a:r>
              <a:rPr lang="ja-JP" altLang="en-US" sz="28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顧客像（ペルソナ像）</a:t>
            </a:r>
            <a:endParaRPr lang="en-US" altLang="ja-JP" sz="2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32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457200" lvl="1" indent="0">
              <a:buNone/>
            </a:pPr>
            <a:endParaRPr lang="en-US" altLang="ja-JP" sz="2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2"/>
            <a:endParaRPr lang="en-US" altLang="ja-JP" sz="1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2"/>
            <a:endParaRPr lang="en-US" altLang="ja-JP" sz="1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endParaRPr lang="en-US" altLang="ja-JP" sz="22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endParaRPr lang="en-US" altLang="ja-JP" dirty="0"/>
          </a:p>
          <a:p>
            <a:pPr lvl="1"/>
            <a:endParaRPr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UTokyo GTIE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2023/07/01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950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7505" y="39838"/>
            <a:ext cx="12103099" cy="925954"/>
          </a:xfrm>
        </p:spPr>
        <p:txBody>
          <a:bodyPr>
            <a:normAutofit/>
          </a:bodyPr>
          <a:lstStyle/>
          <a:p>
            <a:r>
              <a:rPr lang="ja-JP" altLang="en-US" sz="3200" b="1" dirty="0">
                <a:solidFill>
                  <a:schemeClr val="accent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テンプレートスライド</a:t>
            </a:r>
            <a:r>
              <a:rPr lang="en-US" altLang="ja-JP" sz="3200" b="1" dirty="0">
                <a:solidFill>
                  <a:schemeClr val="accent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3200" b="1" dirty="0">
                <a:solidFill>
                  <a:schemeClr val="accent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２（市場規模）</a:t>
            </a:r>
            <a:endParaRPr kumimoji="1" lang="ja-JP" altLang="en-US" sz="1800" dirty="0">
              <a:solidFill>
                <a:schemeClr val="accent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2" name="図 31" descr="QR コード&#10;&#10;中程度の精度で自動的に生成された説明">
            <a:extLst>
              <a:ext uri="{FF2B5EF4-FFF2-40B4-BE49-F238E27FC236}">
                <a16:creationId xmlns:a16="http://schemas.microsoft.com/office/drawing/2014/main" id="{D6C9E1FA-35EB-C34B-A3CD-1D7A715146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709" y="79962"/>
            <a:ext cx="991257" cy="1429341"/>
          </a:xfrm>
          <a:prstGeom prst="rect">
            <a:avLst/>
          </a:prstGeom>
        </p:spPr>
      </p:pic>
      <p:sp>
        <p:nvSpPr>
          <p:cNvPr id="18" name="コンテンツ プレースホルダー 17">
            <a:extLst>
              <a:ext uri="{FF2B5EF4-FFF2-40B4-BE49-F238E27FC236}">
                <a16:creationId xmlns:a16="http://schemas.microsoft.com/office/drawing/2014/main" id="{3D20085A-21AE-9D47-AA89-9F486A5B9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01" y="1278530"/>
            <a:ext cx="7380870" cy="5077820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顧客の集合体である</a:t>
            </a:r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市場</a:t>
            </a:r>
            <a:endParaRPr lang="en-US" altLang="ja-JP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r>
              <a:rPr lang="ja-JP" altLang="en-US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どの</a:t>
            </a:r>
            <a:r>
              <a:rPr lang="ja-JP" altLang="en-US" sz="28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地域</a:t>
            </a:r>
            <a:r>
              <a:rPr lang="ja-JP" altLang="en-US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、どういう</a:t>
            </a:r>
            <a:r>
              <a:rPr lang="ja-JP" altLang="en-US" sz="28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顧客層</a:t>
            </a:r>
            <a:r>
              <a:rPr lang="ja-JP" altLang="en-US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に売り込むか？</a:t>
            </a:r>
            <a:endParaRPr lang="en-US" altLang="ja-JP" sz="2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endParaRPr lang="en-US" altLang="ja-JP" sz="2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2"/>
            <a:r>
              <a:rPr lang="ja-JP" altLang="en-US" sz="28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数　</a:t>
            </a:r>
            <a:r>
              <a:rPr lang="ja-JP" altLang="en-US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X</a:t>
            </a:r>
            <a:r>
              <a:rPr lang="ja-JP" altLang="en-US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 　</a:t>
            </a:r>
            <a:r>
              <a:rPr lang="ja-JP" altLang="en-US" sz="28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価格帯</a:t>
            </a:r>
            <a:r>
              <a:rPr lang="en-US" altLang="ja-JP" sz="28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($)</a:t>
            </a:r>
          </a:p>
          <a:p>
            <a:pPr lvl="2"/>
            <a:endParaRPr lang="en-US" altLang="ja-JP" sz="2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914400" lvl="2" indent="0">
              <a:buNone/>
            </a:pPr>
            <a:endParaRPr lang="en-US" altLang="ja-JP" sz="2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r>
              <a:rPr lang="ja-JP" altLang="en-US" sz="28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いつ</a:t>
            </a:r>
            <a:r>
              <a:rPr lang="ja-JP" altLang="en-US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からどういう方法で</a:t>
            </a:r>
            <a:r>
              <a:rPr lang="ja-JP" altLang="en-US" sz="28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販売</a:t>
            </a:r>
            <a:r>
              <a:rPr lang="ja-JP" altLang="en-US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するか？</a:t>
            </a:r>
            <a:endParaRPr lang="en-US" altLang="ja-JP" sz="2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endParaRPr lang="en-US" altLang="ja-JP" sz="2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2"/>
            <a:r>
              <a:rPr lang="ja-JP" altLang="en-US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時期（販売時点での世の中の先読み）</a:t>
            </a:r>
            <a:endParaRPr lang="en-US" altLang="ja-JP" sz="2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2"/>
            <a:r>
              <a:rPr lang="ja-JP" altLang="en-US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方法</a:t>
            </a:r>
            <a:endParaRPr lang="en-US" altLang="ja-JP" sz="2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endParaRPr lang="en-US" altLang="ja-JP" sz="22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endParaRPr lang="en-US" altLang="ja-JP" dirty="0"/>
          </a:p>
          <a:p>
            <a:pPr lvl="1"/>
            <a:endParaRPr lang="ja-JP" altLang="en-US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7814821" y="990020"/>
            <a:ext cx="4442540" cy="4939440"/>
            <a:chOff x="7079226" y="990019"/>
            <a:chExt cx="5178135" cy="5287080"/>
          </a:xfrm>
        </p:grpSpPr>
        <p:sp>
          <p:nvSpPr>
            <p:cNvPr id="23" name="正方形/長方形 22"/>
            <p:cNvSpPr/>
            <p:nvPr/>
          </p:nvSpPr>
          <p:spPr>
            <a:xfrm>
              <a:off x="7079226" y="1600093"/>
              <a:ext cx="5178135" cy="4489631"/>
            </a:xfrm>
            <a:prstGeom prst="rect">
              <a:avLst/>
            </a:prstGeom>
            <a:solidFill>
              <a:srgbClr val="E2F0D9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6" name="コンテンツ プレースホルダー 2"/>
            <p:cNvSpPr txBox="1">
              <a:spLocks/>
            </p:cNvSpPr>
            <p:nvPr/>
          </p:nvSpPr>
          <p:spPr>
            <a:xfrm>
              <a:off x="10118839" y="990019"/>
              <a:ext cx="1329017" cy="48726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ja-JP" altLang="en-US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市場</a:t>
              </a:r>
              <a:r>
                <a:rPr lang="en-US" altLang="ja-JP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 </a:t>
              </a:r>
              <a:endParaRPr lang="ja-JP" altLang="en-US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8" name="楕円 7"/>
            <p:cNvSpPr/>
            <p:nvPr/>
          </p:nvSpPr>
          <p:spPr>
            <a:xfrm>
              <a:off x="7271178" y="2083106"/>
              <a:ext cx="4076700" cy="393738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cxnSp>
          <p:nvCxnSpPr>
            <p:cNvPr id="13" name="直線コネクタ 12"/>
            <p:cNvCxnSpPr/>
            <p:nvPr/>
          </p:nvCxnSpPr>
          <p:spPr>
            <a:xfrm flipH="1">
              <a:off x="9269828" y="2407920"/>
              <a:ext cx="1146712" cy="1625793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H="1">
              <a:off x="7283846" y="4039574"/>
              <a:ext cx="1935480" cy="1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 flipV="1">
              <a:off x="9269828" y="4078288"/>
              <a:ext cx="1064798" cy="166127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コンテンツ プレースホルダー 2"/>
            <p:cNvSpPr txBox="1">
              <a:spLocks/>
            </p:cNvSpPr>
            <p:nvPr/>
          </p:nvSpPr>
          <p:spPr>
            <a:xfrm>
              <a:off x="9953965" y="3766213"/>
              <a:ext cx="1700860" cy="75051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ja-JP" altLang="en-US" sz="2400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顧客</a:t>
              </a:r>
              <a:endPara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29" name="コンテンツ プレースホルダー 2"/>
            <p:cNvSpPr txBox="1">
              <a:spLocks/>
            </p:cNvSpPr>
            <p:nvPr/>
          </p:nvSpPr>
          <p:spPr>
            <a:xfrm>
              <a:off x="8535190" y="5155746"/>
              <a:ext cx="1059660" cy="47100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ja-JP" altLang="en-US" sz="2400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悩み</a:t>
              </a:r>
            </a:p>
          </p:txBody>
        </p:sp>
        <p:sp>
          <p:nvSpPr>
            <p:cNvPr id="30" name="コンテンツ プレースホルダー 2"/>
            <p:cNvSpPr txBox="1">
              <a:spLocks/>
            </p:cNvSpPr>
            <p:nvPr/>
          </p:nvSpPr>
          <p:spPr>
            <a:xfrm>
              <a:off x="8393268" y="2659967"/>
              <a:ext cx="992536" cy="40137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ja-JP" altLang="en-US" sz="2400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価値</a:t>
              </a:r>
            </a:p>
          </p:txBody>
        </p:sp>
        <p:pic>
          <p:nvPicPr>
            <p:cNvPr id="31" name="図 3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44411" y="3205165"/>
              <a:ext cx="1230162" cy="1747729"/>
            </a:xfrm>
            <a:prstGeom prst="rect">
              <a:avLst/>
            </a:prstGeom>
          </p:spPr>
        </p:pic>
        <p:pic>
          <p:nvPicPr>
            <p:cNvPr id="4" name="図 3" descr="おもちゃ, 人形, レゴ が含まれている画像&#10;&#10;自動的に生成された説明">
              <a:extLst>
                <a:ext uri="{FF2B5EF4-FFF2-40B4-BE49-F238E27FC236}">
                  <a16:creationId xmlns:a16="http://schemas.microsoft.com/office/drawing/2014/main" id="{0457ED37-78CB-8F4B-8632-73A4E92C81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240" y="2068975"/>
              <a:ext cx="879118" cy="1228357"/>
            </a:xfrm>
            <a:prstGeom prst="rect">
              <a:avLst/>
            </a:prstGeom>
          </p:spPr>
        </p:pic>
        <p:pic>
          <p:nvPicPr>
            <p:cNvPr id="7" name="図 6" descr="抽象, 挿絵 が含まれている画像&#10;&#10;自動的に生成された説明">
              <a:extLst>
                <a:ext uri="{FF2B5EF4-FFF2-40B4-BE49-F238E27FC236}">
                  <a16:creationId xmlns:a16="http://schemas.microsoft.com/office/drawing/2014/main" id="{47839A3F-0BA3-384C-932D-FC82F4931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63181" y="5337331"/>
              <a:ext cx="593724" cy="778327"/>
            </a:xfrm>
            <a:prstGeom prst="rect">
              <a:avLst/>
            </a:prstGeom>
          </p:spPr>
        </p:pic>
        <p:pic>
          <p:nvPicPr>
            <p:cNvPr id="10" name="図 9" descr="おもちゃ, 人形 が含まれている画像&#10;&#10;自動的に生成された説明">
              <a:extLst>
                <a:ext uri="{FF2B5EF4-FFF2-40B4-BE49-F238E27FC236}">
                  <a16:creationId xmlns:a16="http://schemas.microsoft.com/office/drawing/2014/main" id="{3D6FE094-6F97-E44F-BF56-B5BA85D678A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8166" y="1626027"/>
              <a:ext cx="826996" cy="1127721"/>
            </a:xfrm>
            <a:prstGeom prst="rect">
              <a:avLst/>
            </a:prstGeom>
          </p:spPr>
        </p:pic>
        <p:pic>
          <p:nvPicPr>
            <p:cNvPr id="14" name="図 13" descr="人形, おもちゃ, 挿絵 が含まれている画像&#10;&#10;自動的に生成された説明">
              <a:extLst>
                <a:ext uri="{FF2B5EF4-FFF2-40B4-BE49-F238E27FC236}">
                  <a16:creationId xmlns:a16="http://schemas.microsoft.com/office/drawing/2014/main" id="{504A908E-182D-244A-8ABB-A34FD77EEA4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65602" y="3496958"/>
              <a:ext cx="803286" cy="869310"/>
            </a:xfrm>
            <a:prstGeom prst="rect">
              <a:avLst/>
            </a:prstGeom>
          </p:spPr>
        </p:pic>
        <p:pic>
          <p:nvPicPr>
            <p:cNvPr id="20" name="図 19" descr="おもちゃ, 人形, 挿絵 が含まれている画像&#10;&#10;自動的に生成された説明">
              <a:extLst>
                <a:ext uri="{FF2B5EF4-FFF2-40B4-BE49-F238E27FC236}">
                  <a16:creationId xmlns:a16="http://schemas.microsoft.com/office/drawing/2014/main" id="{9309D058-65AD-5945-B8B6-711BF370534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5363" y="4655625"/>
              <a:ext cx="667256" cy="761236"/>
            </a:xfrm>
            <a:prstGeom prst="rect">
              <a:avLst/>
            </a:prstGeom>
          </p:spPr>
        </p:pic>
        <p:sp>
          <p:nvSpPr>
            <p:cNvPr id="21" name="円/楕円 20">
              <a:extLst>
                <a:ext uri="{FF2B5EF4-FFF2-40B4-BE49-F238E27FC236}">
                  <a16:creationId xmlns:a16="http://schemas.microsoft.com/office/drawing/2014/main" id="{780313E2-DBCD-4747-AB0F-572C06664D60}"/>
                </a:ext>
              </a:extLst>
            </p:cNvPr>
            <p:cNvSpPr/>
            <p:nvPr/>
          </p:nvSpPr>
          <p:spPr>
            <a:xfrm>
              <a:off x="9795631" y="1452622"/>
              <a:ext cx="2311004" cy="4824477"/>
            </a:xfrm>
            <a:prstGeom prst="ellipse">
              <a:avLst/>
            </a:prstGeom>
            <a:solidFill>
              <a:schemeClr val="accent6">
                <a:lumMod val="75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8" name="図 27">
            <a:extLst>
              <a:ext uri="{FF2B5EF4-FFF2-40B4-BE49-F238E27FC236}">
                <a16:creationId xmlns:a16="http://schemas.microsoft.com/office/drawing/2014/main" id="{5255CE52-1C61-3A45-A136-43211F3240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22801" y="3644390"/>
            <a:ext cx="558599" cy="574446"/>
          </a:xfrm>
          <a:prstGeom prst="rect">
            <a:avLst/>
          </a:prstGeom>
        </p:spPr>
      </p:pic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UTokyo GTIE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2023/07/01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27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7505" y="39838"/>
            <a:ext cx="12103099" cy="973487"/>
          </a:xfrm>
        </p:spPr>
        <p:txBody>
          <a:bodyPr>
            <a:normAutofit/>
          </a:bodyPr>
          <a:lstStyle/>
          <a:p>
            <a:r>
              <a:rPr lang="ja-JP" altLang="en-US" sz="3200" b="1" dirty="0">
                <a:solidFill>
                  <a:schemeClr val="accent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テンプレートスライド</a:t>
            </a:r>
            <a:r>
              <a:rPr lang="en-US" altLang="ja-JP" sz="3200" b="1" dirty="0">
                <a:solidFill>
                  <a:schemeClr val="accent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3200" b="1" dirty="0">
                <a:solidFill>
                  <a:schemeClr val="accent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３（解決策と顧客の変化）</a:t>
            </a:r>
            <a:endParaRPr kumimoji="1" lang="ja-JP" altLang="en-US" sz="1800" dirty="0">
              <a:solidFill>
                <a:schemeClr val="accent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2" name="図 31" descr="QR コード&#10;&#10;中程度の精度で自動的に生成された説明">
            <a:extLst>
              <a:ext uri="{FF2B5EF4-FFF2-40B4-BE49-F238E27FC236}">
                <a16:creationId xmlns:a16="http://schemas.microsoft.com/office/drawing/2014/main" id="{D6C9E1FA-35EB-C34B-A3CD-1D7A715146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709" y="79962"/>
            <a:ext cx="991257" cy="1429341"/>
          </a:xfrm>
          <a:prstGeom prst="rect">
            <a:avLst/>
          </a:prstGeom>
        </p:spPr>
      </p:pic>
      <p:sp>
        <p:nvSpPr>
          <p:cNvPr id="18" name="コンテンツ プレースホルダー 17">
            <a:extLst>
              <a:ext uri="{FF2B5EF4-FFF2-40B4-BE49-F238E27FC236}">
                <a16:creationId xmlns:a16="http://schemas.microsoft.com/office/drawing/2014/main" id="{3D20085A-21AE-9D47-AA89-9F486A5B9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04" y="1467071"/>
            <a:ext cx="7081262" cy="4735770"/>
          </a:xfrm>
        </p:spPr>
        <p:txBody>
          <a:bodyPr>
            <a:normAutofit fontScale="92500"/>
          </a:bodyPr>
          <a:lstStyle/>
          <a:p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提案する</a:t>
            </a:r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解決策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（製品・サービス）を提示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顧客が、提案する</a:t>
            </a:r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解決策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でどのように変わるか？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r>
              <a:rPr lang="ja-JP" altLang="en-US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使用前のペルソナ</a:t>
            </a:r>
            <a:endParaRPr lang="en-US" altLang="ja-JP" sz="2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2"/>
            <a:r>
              <a:rPr lang="ja-JP" altLang="en-US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行動や生活スタイルから、潜在的</a:t>
            </a:r>
            <a:r>
              <a:rPr lang="ja-JP" altLang="en-US" sz="28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悩みと根本原因</a:t>
            </a:r>
            <a:endParaRPr lang="en-US" altLang="ja-JP" sz="2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914400" lvl="2" indent="0">
              <a:buNone/>
            </a:pPr>
            <a:endParaRPr lang="en-US" altLang="ja-JP" sz="2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r>
              <a:rPr lang="ja-JP" altLang="en-US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使用後のペルソナ</a:t>
            </a:r>
            <a:endParaRPr lang="en-US" altLang="ja-JP" sz="2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2"/>
            <a:r>
              <a:rPr lang="ja-JP" altLang="en-US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行動や生活スタイルの</a:t>
            </a:r>
            <a:r>
              <a:rPr lang="ja-JP" altLang="en-US" sz="28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変化</a:t>
            </a:r>
            <a:r>
              <a:rPr lang="ja-JP" altLang="en-US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を描き、顧客が獲得した</a:t>
            </a:r>
            <a:r>
              <a:rPr lang="ja-JP" altLang="en-US" sz="28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価値</a:t>
            </a:r>
            <a:r>
              <a:rPr lang="ja-JP" altLang="en-US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を記述</a:t>
            </a:r>
            <a:endParaRPr lang="en-US" altLang="ja-JP" sz="22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endParaRPr lang="en-US" altLang="ja-JP" dirty="0"/>
          </a:p>
          <a:p>
            <a:pPr lvl="1"/>
            <a:endParaRPr lang="ja-JP" alt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7786539" y="1577752"/>
            <a:ext cx="4470821" cy="4200879"/>
            <a:chOff x="7079226" y="1577751"/>
            <a:chExt cx="5178135" cy="4511973"/>
          </a:xfrm>
        </p:grpSpPr>
        <p:sp>
          <p:nvSpPr>
            <p:cNvPr id="23" name="正方形/長方形 22"/>
            <p:cNvSpPr/>
            <p:nvPr/>
          </p:nvSpPr>
          <p:spPr>
            <a:xfrm>
              <a:off x="7079226" y="1600093"/>
              <a:ext cx="5178135" cy="4489631"/>
            </a:xfrm>
            <a:prstGeom prst="rect">
              <a:avLst/>
            </a:prstGeom>
            <a:solidFill>
              <a:srgbClr val="E2F0D9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6" name="コンテンツ プレースホルダー 2"/>
            <p:cNvSpPr txBox="1">
              <a:spLocks/>
            </p:cNvSpPr>
            <p:nvPr/>
          </p:nvSpPr>
          <p:spPr>
            <a:xfrm>
              <a:off x="10689291" y="1577751"/>
              <a:ext cx="1329018" cy="48726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ja-JP" altLang="en-US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市場</a:t>
              </a:r>
              <a:r>
                <a:rPr lang="en-US" altLang="ja-JP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 </a:t>
              </a:r>
              <a:endParaRPr lang="ja-JP" altLang="en-US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8" name="楕円 7"/>
            <p:cNvSpPr/>
            <p:nvPr/>
          </p:nvSpPr>
          <p:spPr>
            <a:xfrm>
              <a:off x="7271178" y="2083106"/>
              <a:ext cx="4203758" cy="393738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cxnSp>
          <p:nvCxnSpPr>
            <p:cNvPr id="13" name="直線コネクタ 12"/>
            <p:cNvCxnSpPr/>
            <p:nvPr/>
          </p:nvCxnSpPr>
          <p:spPr>
            <a:xfrm flipH="1">
              <a:off x="9269828" y="2407920"/>
              <a:ext cx="1146712" cy="1625793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H="1">
              <a:off x="7283846" y="4039574"/>
              <a:ext cx="1935480" cy="1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 flipV="1">
              <a:off x="9269828" y="4078288"/>
              <a:ext cx="1064798" cy="166127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コンテンツ プレースホルダー 2"/>
            <p:cNvSpPr txBox="1">
              <a:spLocks/>
            </p:cNvSpPr>
            <p:nvPr/>
          </p:nvSpPr>
          <p:spPr>
            <a:xfrm>
              <a:off x="9953965" y="3766213"/>
              <a:ext cx="1700860" cy="75051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ja-JP" altLang="en-US" sz="2400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顧客</a:t>
              </a:r>
              <a:endPara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29" name="コンテンツ プレースホルダー 2"/>
            <p:cNvSpPr txBox="1">
              <a:spLocks/>
            </p:cNvSpPr>
            <p:nvPr/>
          </p:nvSpPr>
          <p:spPr>
            <a:xfrm>
              <a:off x="7683191" y="5106073"/>
              <a:ext cx="2555157" cy="60696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ja-JP" altLang="en-US" sz="1800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使用前：従来の悩みを抱えたペルソナ像</a:t>
              </a:r>
            </a:p>
          </p:txBody>
        </p:sp>
        <p:sp>
          <p:nvSpPr>
            <p:cNvPr id="30" name="コンテンツ プレースホルダー 2"/>
            <p:cNvSpPr txBox="1">
              <a:spLocks/>
            </p:cNvSpPr>
            <p:nvPr/>
          </p:nvSpPr>
          <p:spPr>
            <a:xfrm>
              <a:off x="7484285" y="2571673"/>
              <a:ext cx="2738016" cy="60695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ja-JP" altLang="en-US" sz="1800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使用後：新商品による価値を得たペルソナ像</a:t>
              </a:r>
            </a:p>
          </p:txBody>
        </p:sp>
        <p:pic>
          <p:nvPicPr>
            <p:cNvPr id="31" name="図 3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44411" y="3205165"/>
              <a:ext cx="1230162" cy="1747729"/>
            </a:xfrm>
            <a:prstGeom prst="rect">
              <a:avLst/>
            </a:prstGeom>
          </p:spPr>
        </p:pic>
        <p:sp>
          <p:nvSpPr>
            <p:cNvPr id="3" name="上矢印 2">
              <a:extLst>
                <a:ext uri="{FF2B5EF4-FFF2-40B4-BE49-F238E27FC236}">
                  <a16:creationId xmlns:a16="http://schemas.microsoft.com/office/drawing/2014/main" id="{69D7FCF3-77E5-0047-84BA-B223A8430EAC}"/>
                </a:ext>
              </a:extLst>
            </p:cNvPr>
            <p:cNvSpPr/>
            <p:nvPr/>
          </p:nvSpPr>
          <p:spPr>
            <a:xfrm>
              <a:off x="7828052" y="3457497"/>
              <a:ext cx="884903" cy="1004907"/>
            </a:xfrm>
            <a:prstGeom prst="upArrow">
              <a:avLst/>
            </a:prstGeom>
            <a:noFill/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コンテンツ プレースホルダー 2">
              <a:extLst>
                <a:ext uri="{FF2B5EF4-FFF2-40B4-BE49-F238E27FC236}">
                  <a16:creationId xmlns:a16="http://schemas.microsoft.com/office/drawing/2014/main" id="{2DC2AEFC-CE79-D583-4631-DC6640E4BB22}"/>
                </a:ext>
              </a:extLst>
            </p:cNvPr>
            <p:cNvSpPr txBox="1">
              <a:spLocks/>
            </p:cNvSpPr>
            <p:nvPr/>
          </p:nvSpPr>
          <p:spPr>
            <a:xfrm>
              <a:off x="7796341" y="4033713"/>
              <a:ext cx="1048069" cy="40785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ja-JP" altLang="en-US" sz="1800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解決策</a:t>
              </a:r>
            </a:p>
          </p:txBody>
        </p:sp>
      </p:grp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UTokyo GTIE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2023/07/01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586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コンテンツ プレースホルダー 2">
            <a:extLst>
              <a:ext uri="{FF2B5EF4-FFF2-40B4-BE49-F238E27FC236}">
                <a16:creationId xmlns:a16="http://schemas.microsoft.com/office/drawing/2014/main" id="{FD7E4493-35BB-BC43-AEA2-D4CF7C02C4C2}"/>
              </a:ext>
            </a:extLst>
          </p:cNvPr>
          <p:cNvSpPr txBox="1">
            <a:spLocks/>
          </p:cNvSpPr>
          <p:nvPr/>
        </p:nvSpPr>
        <p:spPr>
          <a:xfrm>
            <a:off x="1802483" y="4595185"/>
            <a:ext cx="2956995" cy="1796946"/>
          </a:xfrm>
          <a:prstGeom prst="rect">
            <a:avLst/>
          </a:prstGeom>
          <a:solidFill>
            <a:srgbClr val="ADB9CA">
              <a:alpha val="40000"/>
            </a:srgbClr>
          </a:solidFill>
          <a:ln w="57150">
            <a:solidFill>
              <a:schemeClr val="tx1"/>
            </a:solidFill>
            <a:prstDash val="lgDashDot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ja-JP" altLang="en-US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4369" y="1508004"/>
            <a:ext cx="4857569" cy="4241305"/>
          </a:xfrm>
          <a:prstGeom prst="rect">
            <a:avLst/>
          </a:prstGeom>
          <a:solidFill>
            <a:srgbClr val="DEEBF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7505" y="33482"/>
            <a:ext cx="12103099" cy="955842"/>
          </a:xfrm>
        </p:spPr>
        <p:txBody>
          <a:bodyPr>
            <a:normAutofit/>
          </a:bodyPr>
          <a:lstStyle/>
          <a:p>
            <a:r>
              <a:rPr lang="ja-JP" altLang="en-US" sz="3200" b="1" dirty="0">
                <a:solidFill>
                  <a:schemeClr val="accent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テンプレートスライド</a:t>
            </a:r>
            <a:r>
              <a:rPr lang="en-US" altLang="ja-JP" sz="3200" b="1" dirty="0">
                <a:solidFill>
                  <a:schemeClr val="accent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3200" b="1" dirty="0">
                <a:solidFill>
                  <a:schemeClr val="accent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４（製品＆サービスへの研究成果の活用）</a:t>
            </a:r>
            <a:endParaRPr kumimoji="1" lang="ja-JP" altLang="en-US" sz="3200" b="1" dirty="0">
              <a:solidFill>
                <a:schemeClr val="accent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29853" y="4635011"/>
            <a:ext cx="2227325" cy="598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悩みの解消法</a:t>
            </a:r>
            <a:endParaRPr kumimoji="1" lang="ja-JP" altLang="en-US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7462" y="2032553"/>
            <a:ext cx="4709425" cy="353200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167441" y="2032553"/>
            <a:ext cx="2331720" cy="177057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V="1">
            <a:off x="126502" y="3873172"/>
            <a:ext cx="2331720" cy="162891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cxnSpLocks/>
            <a:endCxn id="9" idx="3"/>
          </p:cNvCxnSpPr>
          <p:nvPr/>
        </p:nvCxnSpPr>
        <p:spPr>
          <a:xfrm flipV="1">
            <a:off x="3021179" y="3798556"/>
            <a:ext cx="1765708" cy="2419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コンテンツ プレースホルダー 2"/>
          <p:cNvSpPr txBox="1">
            <a:spLocks/>
          </p:cNvSpPr>
          <p:nvPr/>
        </p:nvSpPr>
        <p:spPr>
          <a:xfrm>
            <a:off x="121704" y="1565772"/>
            <a:ext cx="1583558" cy="487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商品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8" name="コンテンツ プレースホルダー 2"/>
          <p:cNvSpPr txBox="1">
            <a:spLocks/>
          </p:cNvSpPr>
          <p:nvPr/>
        </p:nvSpPr>
        <p:spPr>
          <a:xfrm>
            <a:off x="2508395" y="2342956"/>
            <a:ext cx="1999979" cy="598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価値の提供</a:t>
            </a:r>
          </a:p>
        </p:txBody>
      </p:sp>
      <p:sp>
        <p:nvSpPr>
          <p:cNvPr id="39" name="コンテンツ プレースホルダー 2"/>
          <p:cNvSpPr txBox="1">
            <a:spLocks/>
          </p:cNvSpPr>
          <p:nvPr/>
        </p:nvSpPr>
        <p:spPr>
          <a:xfrm>
            <a:off x="278769" y="3433242"/>
            <a:ext cx="1499180" cy="853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製品＆サービス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826" y="3111935"/>
            <a:ext cx="1343212" cy="1381318"/>
          </a:xfrm>
          <a:prstGeom prst="rect">
            <a:avLst/>
          </a:prstGeom>
        </p:spPr>
      </p:pic>
      <p:pic>
        <p:nvPicPr>
          <p:cNvPr id="32" name="図 31" descr="QR コード&#10;&#10;中程度の精度で自動的に生成された説明">
            <a:extLst>
              <a:ext uri="{FF2B5EF4-FFF2-40B4-BE49-F238E27FC236}">
                <a16:creationId xmlns:a16="http://schemas.microsoft.com/office/drawing/2014/main" id="{D6C9E1FA-35EB-C34B-A3CD-1D7A715146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4067" y="20909"/>
            <a:ext cx="757933" cy="1092900"/>
          </a:xfrm>
          <a:prstGeom prst="rect">
            <a:avLst/>
          </a:prstGeom>
        </p:spPr>
      </p:pic>
      <p:sp>
        <p:nvSpPr>
          <p:cNvPr id="33" name="コンテンツ プレースホルダー 17">
            <a:extLst>
              <a:ext uri="{FF2B5EF4-FFF2-40B4-BE49-F238E27FC236}">
                <a16:creationId xmlns:a16="http://schemas.microsoft.com/office/drawing/2014/main" id="{73AFC1B7-B15D-BF48-997D-6501F14C0253}"/>
              </a:ext>
            </a:extLst>
          </p:cNvPr>
          <p:cNvSpPr txBox="1">
            <a:spLocks/>
          </p:cNvSpPr>
          <p:nvPr/>
        </p:nvSpPr>
        <p:spPr>
          <a:xfrm>
            <a:off x="4935031" y="1268362"/>
            <a:ext cx="7203857" cy="52124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000" dirty="0">
                <a:latin typeface="Meiryo UI" panose="020B0604030504040204" pitchFamily="34" charset="-128"/>
                <a:ea typeface="Meiryo UI" panose="020B0604030504040204" pitchFamily="34" charset="-128"/>
              </a:rPr>
              <a:t>研究成果を活用した</a:t>
            </a:r>
            <a:r>
              <a:rPr lang="ja-JP" altLang="en-US" sz="3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新製品の優位性を比較</a:t>
            </a:r>
            <a:endParaRPr lang="en-US" altLang="ja-JP" sz="3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3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r>
              <a:rPr lang="ja-JP" altLang="en-US" sz="3000" dirty="0">
                <a:latin typeface="Meiryo UI" panose="020B0604030504040204" pitchFamily="34" charset="-128"/>
                <a:ea typeface="Meiryo UI" panose="020B0604030504040204" pitchFamily="34" charset="-128"/>
              </a:rPr>
              <a:t>従来製品の仕様（従来技術方式）</a:t>
            </a:r>
            <a:endParaRPr lang="en-US" altLang="ja-JP" sz="3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endParaRPr lang="en-US" altLang="ja-JP" sz="3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r>
              <a:rPr lang="ja-JP" altLang="en-US" sz="3000" dirty="0">
                <a:latin typeface="Meiryo UI" panose="020B0604030504040204" pitchFamily="34" charset="-128"/>
                <a:ea typeface="Meiryo UI" panose="020B0604030504040204" pitchFamily="34" charset="-128"/>
              </a:rPr>
              <a:t>新製品の仕様（新技術方式）</a:t>
            </a:r>
            <a:endParaRPr lang="en-US" altLang="ja-JP" sz="3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endParaRPr lang="en-US" altLang="ja-JP" sz="3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endParaRPr lang="en-US" altLang="ja-JP" sz="3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3000" dirty="0">
                <a:latin typeface="Meiryo UI" panose="020B0604030504040204" pitchFamily="34" charset="-128"/>
                <a:ea typeface="Meiryo UI" panose="020B0604030504040204" pitchFamily="34" charset="-128"/>
              </a:rPr>
              <a:t>上記仕様の実現のために、持ち前の研究成果を活用したポイント</a:t>
            </a:r>
            <a:endParaRPr lang="en-US" altLang="ja-JP" sz="3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3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r>
              <a:rPr lang="ja-JP" altLang="en-US" sz="3000" dirty="0">
                <a:latin typeface="Meiryo UI" panose="020B0604030504040204" pitchFamily="34" charset="-128"/>
                <a:ea typeface="Meiryo UI" panose="020B0604030504040204" pitchFamily="34" charset="-128"/>
              </a:rPr>
              <a:t>どういう点で貢献？</a:t>
            </a:r>
            <a:r>
              <a:rPr lang="ja-JP" altLang="en-US" sz="3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新機能</a:t>
            </a:r>
            <a:r>
              <a:rPr lang="en-US" altLang="ja-JP" sz="3000" dirty="0">
                <a:latin typeface="Meiryo UI" panose="020B0604030504040204" pitchFamily="34" charset="-128"/>
                <a:ea typeface="Meiryo UI" panose="020B0604030504040204" pitchFamily="34" charset="-128"/>
              </a:rPr>
              <a:t>? </a:t>
            </a:r>
            <a:r>
              <a:rPr lang="ja-JP" altLang="en-US" sz="3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性能</a:t>
            </a:r>
            <a:r>
              <a:rPr lang="en-US" altLang="ja-JP" sz="3000" dirty="0">
                <a:latin typeface="Meiryo UI" panose="020B0604030504040204" pitchFamily="34" charset="-128"/>
                <a:ea typeface="Meiryo UI" panose="020B0604030504040204" pitchFamily="34" charset="-128"/>
              </a:rPr>
              <a:t>? </a:t>
            </a:r>
            <a:r>
              <a:rPr lang="ja-JP" altLang="en-US" sz="3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コスト</a:t>
            </a:r>
            <a:r>
              <a:rPr lang="en-US" altLang="ja-JP" sz="3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?</a:t>
            </a:r>
            <a:endParaRPr lang="en-US" altLang="ja-JP" sz="3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r>
              <a:rPr lang="ja-JP" altLang="en-US" sz="3000" dirty="0">
                <a:latin typeface="Meiryo UI" panose="020B0604030504040204" pitchFamily="34" charset="-128"/>
                <a:ea typeface="Meiryo UI" panose="020B0604030504040204" pitchFamily="34" charset="-128"/>
              </a:rPr>
              <a:t>研究成果との関係</a:t>
            </a:r>
            <a:endParaRPr lang="en-US" altLang="ja-JP" sz="3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7" name="コンテンツ プレースホルダー 2">
            <a:extLst>
              <a:ext uri="{FF2B5EF4-FFF2-40B4-BE49-F238E27FC236}">
                <a16:creationId xmlns:a16="http://schemas.microsoft.com/office/drawing/2014/main" id="{141E9946-933C-684F-93C8-7E6AE348026D}"/>
              </a:ext>
            </a:extLst>
          </p:cNvPr>
          <p:cNvSpPr txBox="1">
            <a:spLocks/>
          </p:cNvSpPr>
          <p:nvPr/>
        </p:nvSpPr>
        <p:spPr>
          <a:xfrm>
            <a:off x="1923746" y="5827086"/>
            <a:ext cx="2529811" cy="48726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研究成果（技術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endParaRPr lang="ja-JP" altLang="en-US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上下矢印 3">
            <a:extLst>
              <a:ext uri="{FF2B5EF4-FFF2-40B4-BE49-F238E27FC236}">
                <a16:creationId xmlns:a16="http://schemas.microsoft.com/office/drawing/2014/main" id="{8044CCEA-A29B-584A-BADF-665010E500BA}"/>
              </a:ext>
            </a:extLst>
          </p:cNvPr>
          <p:cNvSpPr/>
          <p:nvPr/>
        </p:nvSpPr>
        <p:spPr>
          <a:xfrm>
            <a:off x="2926983" y="5036460"/>
            <a:ext cx="552599" cy="758696"/>
          </a:xfrm>
          <a:prstGeom prst="upDownArrow">
            <a:avLst>
              <a:gd name="adj1" fmla="val 5689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上下矢印 19">
            <a:extLst>
              <a:ext uri="{FF2B5EF4-FFF2-40B4-BE49-F238E27FC236}">
                <a16:creationId xmlns:a16="http://schemas.microsoft.com/office/drawing/2014/main" id="{C7B7D7A6-A332-D740-8168-596222C84794}"/>
              </a:ext>
            </a:extLst>
          </p:cNvPr>
          <p:cNvSpPr/>
          <p:nvPr/>
        </p:nvSpPr>
        <p:spPr>
          <a:xfrm rot="18754141">
            <a:off x="1182455" y="4041431"/>
            <a:ext cx="552599" cy="950261"/>
          </a:xfrm>
          <a:prstGeom prst="upDownArrow">
            <a:avLst>
              <a:gd name="adj1" fmla="val 5689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UTokyo GTIE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2023/07/01</a:t>
            </a:r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98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" y="111059"/>
            <a:ext cx="11353800" cy="879021"/>
          </a:xfrm>
        </p:spPr>
        <p:txBody>
          <a:bodyPr>
            <a:normAutofit/>
          </a:bodyPr>
          <a:lstStyle/>
          <a:p>
            <a:r>
              <a:rPr lang="ja-JP" altLang="en-US" sz="3200" b="1" dirty="0">
                <a:solidFill>
                  <a:schemeClr val="accent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テンプレートスライド ５（事業立ち上げのための準備）</a:t>
            </a:r>
            <a:endParaRPr kumimoji="1" lang="ja-JP" altLang="en-US" sz="3200" b="1" dirty="0">
              <a:solidFill>
                <a:schemeClr val="accent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0122" y="2213299"/>
            <a:ext cx="922762" cy="948940"/>
          </a:xfrm>
          <a:prstGeom prst="rect">
            <a:avLst/>
          </a:prstGeom>
        </p:spPr>
      </p:pic>
      <p:pic>
        <p:nvPicPr>
          <p:cNvPr id="32" name="図 31" descr="QR コード&#10;&#10;中程度の精度で自動的に生成された説明">
            <a:extLst>
              <a:ext uri="{FF2B5EF4-FFF2-40B4-BE49-F238E27FC236}">
                <a16:creationId xmlns:a16="http://schemas.microsoft.com/office/drawing/2014/main" id="{D6C9E1FA-35EB-C34B-A3CD-1D7A715146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708" y="136525"/>
            <a:ext cx="991257" cy="1429341"/>
          </a:xfrm>
          <a:prstGeom prst="rect">
            <a:avLst/>
          </a:prstGeom>
        </p:spPr>
      </p:pic>
      <p:sp>
        <p:nvSpPr>
          <p:cNvPr id="33" name="コンテンツ プレースホルダー 17">
            <a:extLst>
              <a:ext uri="{FF2B5EF4-FFF2-40B4-BE49-F238E27FC236}">
                <a16:creationId xmlns:a16="http://schemas.microsoft.com/office/drawing/2014/main" id="{73AFC1B7-B15D-BF48-997D-6501F14C0253}"/>
              </a:ext>
            </a:extLst>
          </p:cNvPr>
          <p:cNvSpPr txBox="1">
            <a:spLocks/>
          </p:cNvSpPr>
          <p:nvPr/>
        </p:nvSpPr>
        <p:spPr>
          <a:xfrm>
            <a:off x="5525396" y="1740343"/>
            <a:ext cx="6666607" cy="4079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6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必要なリソース</a:t>
            </a:r>
            <a:r>
              <a:rPr lang="ja-JP" altLang="en-US" sz="2600" dirty="0">
                <a:latin typeface="Meiryo UI" panose="020B0604030504040204" pitchFamily="34" charset="-128"/>
                <a:ea typeface="Meiryo UI" panose="020B0604030504040204" pitchFamily="34" charset="-128"/>
              </a:rPr>
              <a:t>（人、もの、金、時間）と</a:t>
            </a:r>
            <a:r>
              <a:rPr lang="ja-JP" altLang="en-US" sz="26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事業立ち上げ計画</a:t>
            </a:r>
            <a:endParaRPr lang="en-US" altLang="ja-JP" sz="26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製品・サービス開発（臨床試験）</a:t>
            </a:r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生産体制</a:t>
            </a:r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販売・サービスサポート体制</a:t>
            </a:r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上記活動のため資金獲得</a:t>
            </a:r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457200" lvl="1" indent="0">
              <a:buNone/>
            </a:pPr>
            <a:endParaRPr lang="en-US" altLang="ja-JP" sz="26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26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ケース１</a:t>
            </a:r>
            <a:r>
              <a:rPr lang="en-US" altLang="ja-JP" sz="26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2600" dirty="0">
                <a:latin typeface="Meiryo UI" panose="020B0604030504040204" pitchFamily="34" charset="-128"/>
                <a:ea typeface="Meiryo UI" panose="020B0604030504040204" pitchFamily="34" charset="-128"/>
              </a:rPr>
              <a:t>か</a:t>
            </a:r>
            <a:r>
              <a:rPr lang="en-US" altLang="ja-JP" sz="26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26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ケース２？　ビジネスモデル</a:t>
            </a:r>
            <a:endParaRPr lang="en-US" altLang="ja-JP" sz="26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1"/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パートナー戦略（相互の利点）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2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特に、パートナーがあなたと組む必然性（メリット）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endParaRPr lang="ja-JP" altLang="en-US" dirty="0"/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44E42D84-B67D-7347-ABCA-1521FD380075}"/>
              </a:ext>
            </a:extLst>
          </p:cNvPr>
          <p:cNvSpPr/>
          <p:nvPr/>
        </p:nvSpPr>
        <p:spPr>
          <a:xfrm>
            <a:off x="42053" y="2582972"/>
            <a:ext cx="2689128" cy="2638539"/>
          </a:xfrm>
          <a:prstGeom prst="ellipse">
            <a:avLst/>
          </a:prstGeom>
          <a:solidFill>
            <a:schemeClr val="accent1">
              <a:alpha val="30000"/>
            </a:schemeClr>
          </a:solidFill>
          <a:ln w="38100">
            <a:solidFill>
              <a:schemeClr val="accent5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DED797EF-1EB6-5248-82F1-5A935045BE3E}"/>
              </a:ext>
            </a:extLst>
          </p:cNvPr>
          <p:cNvSpPr/>
          <p:nvPr/>
        </p:nvSpPr>
        <p:spPr>
          <a:xfrm>
            <a:off x="439687" y="2670394"/>
            <a:ext cx="1922352" cy="1612924"/>
          </a:xfrm>
          <a:prstGeom prst="ellipse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 w="381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BB4A143-FFDF-0949-B900-3094C40CFC7F}"/>
              </a:ext>
            </a:extLst>
          </p:cNvPr>
          <p:cNvSpPr txBox="1"/>
          <p:nvPr/>
        </p:nvSpPr>
        <p:spPr>
          <a:xfrm>
            <a:off x="657965" y="3076746"/>
            <a:ext cx="1550483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要求事項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1</a:t>
            </a:r>
            <a:endParaRPr kumimoji="1" lang="ja-JP" altLang="en-US" sz="2000" b="1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6B406E7-47B4-4841-9548-65E672A9C8FA}"/>
              </a:ext>
            </a:extLst>
          </p:cNvPr>
          <p:cNvSpPr txBox="1"/>
          <p:nvPr/>
        </p:nvSpPr>
        <p:spPr>
          <a:xfrm>
            <a:off x="1055084" y="4411640"/>
            <a:ext cx="720627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技術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11A0780-7BB9-DB45-8D44-7867EBF73A06}"/>
              </a:ext>
            </a:extLst>
          </p:cNvPr>
          <p:cNvSpPr txBox="1"/>
          <p:nvPr/>
        </p:nvSpPr>
        <p:spPr>
          <a:xfrm>
            <a:off x="577416" y="1932207"/>
            <a:ext cx="171329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ja-JP" altLang="en-US" sz="2400" b="1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34" charset="-128"/>
                <a:ea typeface="Meiryo UI" panose="020B0604030504040204" pitchFamily="34" charset="-128"/>
              </a:rPr>
              <a:t>ケース</a:t>
            </a:r>
            <a:r>
              <a:rPr kumimoji="1" lang="ja-JP" altLang="en-US" sz="2400" b="1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34" charset="-128"/>
                <a:ea typeface="Meiryo UI" panose="020B0604030504040204" pitchFamily="34" charset="-128"/>
              </a:rPr>
              <a:t>１</a:t>
            </a:r>
          </a:p>
        </p:txBody>
      </p:sp>
      <p:sp>
        <p:nvSpPr>
          <p:cNvPr id="26" name="円/楕円 25">
            <a:extLst>
              <a:ext uri="{FF2B5EF4-FFF2-40B4-BE49-F238E27FC236}">
                <a16:creationId xmlns:a16="http://schemas.microsoft.com/office/drawing/2014/main" id="{231A6A4C-557C-744E-834F-07628C7461C0}"/>
              </a:ext>
            </a:extLst>
          </p:cNvPr>
          <p:cNvSpPr/>
          <p:nvPr/>
        </p:nvSpPr>
        <p:spPr>
          <a:xfrm>
            <a:off x="2819265" y="2600991"/>
            <a:ext cx="2673998" cy="2638539"/>
          </a:xfrm>
          <a:prstGeom prst="ellipse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 w="381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>
            <a:extLst>
              <a:ext uri="{FF2B5EF4-FFF2-40B4-BE49-F238E27FC236}">
                <a16:creationId xmlns:a16="http://schemas.microsoft.com/office/drawing/2014/main" id="{865B759A-D831-664C-AE71-EC95CB7AC72C}"/>
              </a:ext>
            </a:extLst>
          </p:cNvPr>
          <p:cNvSpPr/>
          <p:nvPr/>
        </p:nvSpPr>
        <p:spPr>
          <a:xfrm>
            <a:off x="3189391" y="3566043"/>
            <a:ext cx="1965879" cy="1618932"/>
          </a:xfrm>
          <a:prstGeom prst="ellipse">
            <a:avLst/>
          </a:prstGeom>
          <a:solidFill>
            <a:schemeClr val="accent1">
              <a:alpha val="30000"/>
            </a:schemeClr>
          </a:solidFill>
          <a:ln w="38100">
            <a:solidFill>
              <a:schemeClr val="accent5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96A3B90-42A0-A749-9C33-4EF13957342B}"/>
              </a:ext>
            </a:extLst>
          </p:cNvPr>
          <p:cNvSpPr txBox="1"/>
          <p:nvPr/>
        </p:nvSpPr>
        <p:spPr>
          <a:xfrm>
            <a:off x="3460968" y="2938887"/>
            <a:ext cx="1550483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要求事項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2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044161C-3DE6-C14A-9F61-5F49194D594F}"/>
              </a:ext>
            </a:extLst>
          </p:cNvPr>
          <p:cNvSpPr txBox="1"/>
          <p:nvPr/>
        </p:nvSpPr>
        <p:spPr>
          <a:xfrm>
            <a:off x="3859151" y="4378858"/>
            <a:ext cx="720627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技術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413EE34-1EBD-1B4D-932D-C89B1A6547CC}"/>
              </a:ext>
            </a:extLst>
          </p:cNvPr>
          <p:cNvSpPr txBox="1"/>
          <p:nvPr/>
        </p:nvSpPr>
        <p:spPr>
          <a:xfrm>
            <a:off x="3564665" y="1928273"/>
            <a:ext cx="1733199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ja-JP" altLang="en-US" sz="2400" b="1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34" charset="-128"/>
                <a:ea typeface="Meiryo UI" panose="020B0604030504040204" pitchFamily="34" charset="-128"/>
              </a:rPr>
              <a:t>ケース</a:t>
            </a:r>
            <a:r>
              <a:rPr kumimoji="1" lang="ja-JP" altLang="en-US" sz="2400" b="1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34" charset="-128"/>
                <a:ea typeface="Meiryo UI" panose="020B0604030504040204" pitchFamily="34" charset="-128"/>
              </a:rPr>
              <a:t>２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27F1466C-38A7-4F4F-974F-EA20A6B70F04}"/>
              </a:ext>
            </a:extLst>
          </p:cNvPr>
          <p:cNvSpPr txBox="1"/>
          <p:nvPr/>
        </p:nvSpPr>
        <p:spPr>
          <a:xfrm>
            <a:off x="3141126" y="5239530"/>
            <a:ext cx="21524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緑の領域をカバーできるリソースをチームに取り込むか外部と連携するか</a:t>
            </a: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UTokyo GTIE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2023/07/01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434448"/>
      </p:ext>
    </p:extLst>
  </p:cSld>
  <p:clrMapOvr>
    <a:masterClrMapping/>
  </p:clrMapOvr>
</p:sld>
</file>

<file path=ppt/theme/theme1.xml><?xml version="1.0" encoding="utf-8"?>
<a:theme xmlns:a="http://schemas.openxmlformats.org/drawingml/2006/main" name="メイリ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メイリオ" id="{AC4104DD-B7F6-40DC-9843-FF65A1E8907F}" vid="{F68EF540-7655-41D2-9E88-6DFD71692FE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メイリオ</Template>
  <Words>458</Words>
  <PresentationFormat>ワイド画面</PresentationFormat>
  <Paragraphs>106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Meiryo UI</vt:lpstr>
      <vt:lpstr>メイリオ</vt:lpstr>
      <vt:lpstr>游ゴシック</vt:lpstr>
      <vt:lpstr>Arial</vt:lpstr>
      <vt:lpstr>Calibri</vt:lpstr>
      <vt:lpstr>メイリオ</vt:lpstr>
      <vt:lpstr> タイトル   Team Code Name: XX-XX</vt:lpstr>
      <vt:lpstr>テンプレートスライド １（課題の定義）</vt:lpstr>
      <vt:lpstr>テンプレートスライド ２（市場規模）</vt:lpstr>
      <vt:lpstr>テンプレートスライド ３（解決策と顧客の変化）</vt:lpstr>
      <vt:lpstr>テンプレートスライド ４（製品＆サービスへの研究成果の活用）</vt:lpstr>
      <vt:lpstr>テンプレートスライド ５（事業立ち上げのための準備）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